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5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8C8F-A07B-4FB6-BC2A-AFA211955492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77C3-C0D0-4FDE-8889-0857DE161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736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8C8F-A07B-4FB6-BC2A-AFA211955492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77C3-C0D0-4FDE-8889-0857DE161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097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8C8F-A07B-4FB6-BC2A-AFA211955492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77C3-C0D0-4FDE-8889-0857DE161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67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8C8F-A07B-4FB6-BC2A-AFA211955492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77C3-C0D0-4FDE-8889-0857DE161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52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8C8F-A07B-4FB6-BC2A-AFA211955492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77C3-C0D0-4FDE-8889-0857DE161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50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8C8F-A07B-4FB6-BC2A-AFA211955492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77C3-C0D0-4FDE-8889-0857DE161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8858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8C8F-A07B-4FB6-BC2A-AFA211955492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77C3-C0D0-4FDE-8889-0857DE161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03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8C8F-A07B-4FB6-BC2A-AFA211955492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77C3-C0D0-4FDE-8889-0857DE161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027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8C8F-A07B-4FB6-BC2A-AFA211955492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77C3-C0D0-4FDE-8889-0857DE161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68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8C8F-A07B-4FB6-BC2A-AFA211955492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77C3-C0D0-4FDE-8889-0857DE161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17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8C8F-A07B-4FB6-BC2A-AFA211955492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E77C3-C0D0-4FDE-8889-0857DE161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927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48C8F-A07B-4FB6-BC2A-AFA211955492}" type="datetimeFigureOut">
              <a:rPr lang="it-IT" smtClean="0"/>
              <a:t>12/03/2020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E77C3-C0D0-4FDE-8889-0857DE1617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515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5125" y="1043608"/>
            <a:ext cx="321754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Le frazioni </a:t>
            </a:r>
          </a:p>
          <a:p>
            <a:pPr algn="ctr"/>
            <a:r>
              <a:rPr lang="it-IT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complementari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1" y="3491880"/>
            <a:ext cx="65253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chemeClr val="accent1"/>
                </a:solidFill>
              </a:rPr>
              <a:t>Mauro ha comperato una tavoletta di cioccolato. </a:t>
            </a:r>
          </a:p>
          <a:p>
            <a:r>
              <a:rPr lang="it-IT" sz="2800" b="1" dirty="0" smtClean="0">
                <a:solidFill>
                  <a:schemeClr val="accent1"/>
                </a:solidFill>
              </a:rPr>
              <a:t>E’ molto goloso e ne mangia un pezzetto ogni giorno.</a:t>
            </a:r>
          </a:p>
          <a:p>
            <a:r>
              <a:rPr lang="it-IT" sz="2800" b="1" dirty="0" smtClean="0">
                <a:solidFill>
                  <a:schemeClr val="accent1"/>
                </a:solidFill>
              </a:rPr>
              <a:t>Dopo qualche giorno questa è la situazione.</a:t>
            </a:r>
          </a:p>
          <a:p>
            <a:endParaRPr lang="it-IT" sz="2800" b="1" dirty="0">
              <a:solidFill>
                <a:schemeClr val="accent1"/>
              </a:solidFill>
            </a:endParaRPr>
          </a:p>
          <a:p>
            <a:endParaRPr lang="it-IT" sz="2800" b="1" dirty="0" smtClean="0">
              <a:solidFill>
                <a:schemeClr val="accent1"/>
              </a:solidFill>
            </a:endParaRPr>
          </a:p>
          <a:p>
            <a:endParaRPr lang="it-IT" sz="2800" b="1" dirty="0" smtClean="0">
              <a:solidFill>
                <a:schemeClr val="accent1"/>
              </a:solidFill>
            </a:endParaRPr>
          </a:p>
          <a:p>
            <a:endParaRPr lang="it-IT" sz="2800" b="1" dirty="0">
              <a:solidFill>
                <a:schemeClr val="accent1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976033"/>
              </p:ext>
            </p:extLst>
          </p:nvPr>
        </p:nvGraphicFramePr>
        <p:xfrm>
          <a:off x="1419427" y="7288624"/>
          <a:ext cx="4572000" cy="147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</a:tblGrid>
              <a:tr h="0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4453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4453"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4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904" y="0"/>
            <a:ext cx="3642436" cy="349188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772816" y="6439852"/>
            <a:ext cx="41518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u="sng" dirty="0" smtClean="0">
                <a:solidFill>
                  <a:schemeClr val="accent1"/>
                </a:solidFill>
              </a:rPr>
              <a:t>CIOCCOLATO RIMASTO </a:t>
            </a:r>
            <a:endParaRPr lang="it-IT" sz="3200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56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10000">
              <a:srgbClr val="85C2FF"/>
            </a:gs>
            <a:gs pos="70000">
              <a:srgbClr val="C4D6EB"/>
            </a:gs>
            <a:gs pos="63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-16227" y="179512"/>
            <a:ext cx="700063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accent6">
                    <a:lumMod val="50000"/>
                  </a:schemeClr>
                </a:solidFill>
              </a:rPr>
              <a:t>RISPONDI ALLE DOMANDE SUL QUADERNO</a:t>
            </a:r>
          </a:p>
          <a:p>
            <a:endParaRPr lang="it-IT" dirty="0"/>
          </a:p>
          <a:p>
            <a:r>
              <a:rPr lang="it-IT" b="1" dirty="0" smtClean="0">
                <a:solidFill>
                  <a:schemeClr val="accent1"/>
                </a:solidFill>
              </a:rPr>
              <a:t>A quale frazione dell’intero corrisponde la parte mangiata da Martina?</a:t>
            </a:r>
          </a:p>
          <a:p>
            <a:endParaRPr lang="it-IT" b="1" dirty="0">
              <a:solidFill>
                <a:schemeClr val="accent1"/>
              </a:solidFill>
            </a:endParaRPr>
          </a:p>
          <a:p>
            <a:r>
              <a:rPr lang="it-IT" b="1" dirty="0" smtClean="0">
                <a:solidFill>
                  <a:schemeClr val="accent1"/>
                </a:solidFill>
              </a:rPr>
              <a:t>A quale frazione corrisponde la parte rimasta?</a:t>
            </a:r>
          </a:p>
          <a:p>
            <a:endParaRPr lang="it-IT" b="1" dirty="0">
              <a:solidFill>
                <a:schemeClr val="accent1"/>
              </a:solidFill>
            </a:endParaRPr>
          </a:p>
          <a:p>
            <a:r>
              <a:rPr lang="it-IT" b="1" dirty="0" smtClean="0">
                <a:solidFill>
                  <a:schemeClr val="accent1"/>
                </a:solidFill>
              </a:rPr>
              <a:t>Con quale frazione puoi indicare l’intero?</a:t>
            </a:r>
          </a:p>
          <a:p>
            <a:endParaRPr lang="it-IT" b="1" dirty="0">
              <a:solidFill>
                <a:schemeClr val="accent1"/>
              </a:solidFill>
            </a:endParaRPr>
          </a:p>
          <a:p>
            <a:r>
              <a:rPr lang="it-IT" b="1" dirty="0" smtClean="0">
                <a:solidFill>
                  <a:schemeClr val="accent1"/>
                </a:solidFill>
              </a:rPr>
              <a:t>L’ intero (la tavoletta di cioccolata intera) è uguale a   3  +            =    12</a:t>
            </a:r>
          </a:p>
          <a:p>
            <a:r>
              <a:rPr lang="it-IT" b="1" dirty="0" smtClean="0">
                <a:solidFill>
                  <a:schemeClr val="accent1"/>
                </a:solidFill>
              </a:rPr>
              <a:t>                                                                                                12                     12</a:t>
            </a: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-16227" y="5456893"/>
            <a:ext cx="6854762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Due frazioni che addizionate formano l’intero </a:t>
            </a:r>
          </a:p>
          <a:p>
            <a:r>
              <a:rPr lang="it-IT" sz="2800" dirty="0"/>
              <a:t> </a:t>
            </a:r>
            <a:r>
              <a:rPr lang="it-IT" sz="2800" dirty="0" smtClean="0"/>
              <a:t>                              si chiamano</a:t>
            </a:r>
          </a:p>
          <a:p>
            <a:r>
              <a:rPr lang="it-IT" dirty="0" smtClean="0"/>
              <a:t> </a:t>
            </a:r>
          </a:p>
          <a:p>
            <a:r>
              <a:rPr lang="it-IT" sz="36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3600" dirty="0" smtClean="0">
                <a:solidFill>
                  <a:schemeClr val="accent3">
                    <a:lumMod val="50000"/>
                  </a:schemeClr>
                </a:solidFill>
              </a:rPr>
              <a:t>                        </a:t>
            </a:r>
            <a:endParaRPr lang="it-IT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0" y="4510013"/>
            <a:ext cx="26693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rgbClr val="00B050"/>
                </a:solidFill>
              </a:rPr>
              <a:t>HO SCOPERTO </a:t>
            </a:r>
          </a:p>
          <a:p>
            <a:r>
              <a:rPr lang="it-IT" sz="3200" dirty="0">
                <a:solidFill>
                  <a:srgbClr val="00B050"/>
                </a:solidFill>
              </a:rPr>
              <a:t> </a:t>
            </a:r>
            <a:r>
              <a:rPr lang="it-IT" sz="3200" dirty="0" smtClean="0">
                <a:solidFill>
                  <a:srgbClr val="00B050"/>
                </a:solidFill>
              </a:rPr>
              <a:t>              CHE …</a:t>
            </a:r>
            <a:endParaRPr lang="it-IT" sz="3200" dirty="0">
              <a:solidFill>
                <a:srgbClr val="00B050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837052" y="6826643"/>
            <a:ext cx="53044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FRAZIONI </a:t>
            </a:r>
          </a:p>
          <a:p>
            <a:pPr algn="ctr"/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COMPLEMENTARI</a:t>
            </a:r>
            <a:endParaRPr lang="it-IT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5157192" y="2627784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6453336" y="2627784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653" y="3259019"/>
            <a:ext cx="3625559" cy="21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193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408" y="8663"/>
            <a:ext cx="7101409" cy="91440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533454" y="24690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3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-171400" y="145594"/>
            <a:ext cx="4211409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ADESSO </a:t>
            </a:r>
            <a:r>
              <a:rPr lang="it-IT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TOCCA A VOI…</a:t>
            </a:r>
            <a:endParaRPr lang="it-IT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it-IT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               </a:t>
            </a:r>
            <a:endParaRPr lang="it-IT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558" y="1772364"/>
            <a:ext cx="66693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Rappresento e coloro sul quaderno la parte indicata dalla frazione. </a:t>
            </a:r>
            <a:endParaRPr lang="it-IT" sz="2400" b="1" dirty="0"/>
          </a:p>
          <a:p>
            <a:r>
              <a:rPr lang="it-IT" sz="2400" b="1" dirty="0" smtClean="0"/>
              <a:t>Poi scrivo accanto la frazione che indica la parte complementare</a:t>
            </a:r>
            <a:r>
              <a:rPr lang="it-IT" sz="2400" dirty="0" smtClean="0"/>
              <a:t>.</a:t>
            </a:r>
          </a:p>
          <a:p>
            <a:endParaRPr lang="it-IT" sz="2400" dirty="0"/>
          </a:p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86187" y="3295858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5</a:t>
            </a:r>
          </a:p>
          <a:p>
            <a:r>
              <a:rPr lang="it-IT" dirty="0"/>
              <a:t>8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33796" y="4279819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2</a:t>
            </a:r>
          </a:p>
          <a:p>
            <a:r>
              <a:rPr lang="it-IT" dirty="0"/>
              <a:t>6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33796" y="5306786"/>
            <a:ext cx="4187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4</a:t>
            </a:r>
          </a:p>
          <a:p>
            <a:r>
              <a:rPr lang="it-IT" dirty="0" smtClean="0"/>
              <a:t>9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7</a:t>
            </a:r>
          </a:p>
          <a:p>
            <a:r>
              <a:rPr lang="it-IT" dirty="0" smtClean="0"/>
              <a:t>12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33900" y="748919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6</a:t>
            </a:r>
          </a:p>
          <a:p>
            <a:r>
              <a:rPr lang="it-IT" dirty="0" smtClean="0"/>
              <a:t>14</a:t>
            </a:r>
            <a:endParaRPr lang="it-IT" dirty="0"/>
          </a:p>
        </p:txBody>
      </p:sp>
      <p:cxnSp>
        <p:nvCxnSpPr>
          <p:cNvPr id="12" name="Connettore 1 11"/>
          <p:cNvCxnSpPr>
            <a:stCxn id="5" idx="1"/>
            <a:endCxn id="5" idx="3"/>
          </p:cNvCxnSpPr>
          <p:nvPr/>
        </p:nvCxnSpPr>
        <p:spPr>
          <a:xfrm>
            <a:off x="286187" y="3619024"/>
            <a:ext cx="3016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>
          <a:xfrm>
            <a:off x="333900" y="5580112"/>
            <a:ext cx="2753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>
            <a:off x="437030" y="6660232"/>
            <a:ext cx="1508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>
            <a:stCxn id="9" idx="1"/>
            <a:endCxn id="9" idx="3"/>
          </p:cNvCxnSpPr>
          <p:nvPr/>
        </p:nvCxnSpPr>
        <p:spPr>
          <a:xfrm>
            <a:off x="333900" y="7812360"/>
            <a:ext cx="4187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333901" y="8388424"/>
            <a:ext cx="33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3</a:t>
            </a:r>
          </a:p>
          <a:p>
            <a:r>
              <a:rPr lang="it-IT" dirty="0"/>
              <a:t>6</a:t>
            </a:r>
          </a:p>
        </p:txBody>
      </p:sp>
      <p:cxnSp>
        <p:nvCxnSpPr>
          <p:cNvPr id="26" name="Connettore 1 25"/>
          <p:cNvCxnSpPr>
            <a:stCxn id="24" idx="1"/>
            <a:endCxn id="24" idx="3"/>
          </p:cNvCxnSpPr>
          <p:nvPr/>
        </p:nvCxnSpPr>
        <p:spPr>
          <a:xfrm>
            <a:off x="333901" y="8711590"/>
            <a:ext cx="335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743" y="145594"/>
            <a:ext cx="2543175" cy="1626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2937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142</Words>
  <Application>Microsoft Office PowerPoint</Application>
  <PresentationFormat>Presentazione su schermo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AnnaSidoti</dc:creator>
  <cp:lastModifiedBy>AnnaSidoti</cp:lastModifiedBy>
  <cp:revision>29</cp:revision>
  <dcterms:created xsi:type="dcterms:W3CDTF">2020-03-12T09:16:42Z</dcterms:created>
  <dcterms:modified xsi:type="dcterms:W3CDTF">2020-03-12T10:44:14Z</dcterms:modified>
</cp:coreProperties>
</file>